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8"/>
  </p:notesMasterIdLst>
  <p:sldIdLst>
    <p:sldId id="503" r:id="rId2"/>
    <p:sldId id="504" r:id="rId3"/>
    <p:sldId id="490" r:id="rId4"/>
    <p:sldId id="502" r:id="rId5"/>
    <p:sldId id="501" r:id="rId6"/>
    <p:sldId id="496" r:id="rId7"/>
    <p:sldId id="497" r:id="rId8"/>
    <p:sldId id="498" r:id="rId9"/>
    <p:sldId id="500" r:id="rId10"/>
    <p:sldId id="499" r:id="rId11"/>
    <p:sldId id="505" r:id="rId12"/>
    <p:sldId id="506" r:id="rId13"/>
    <p:sldId id="507" r:id="rId14"/>
    <p:sldId id="508" r:id="rId15"/>
    <p:sldId id="509" r:id="rId16"/>
    <p:sldId id="510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245" autoAdjust="0"/>
  </p:normalViewPr>
  <p:slideViewPr>
    <p:cSldViewPr snapToGrid="0">
      <p:cViewPr varScale="1">
        <p:scale>
          <a:sx n="105" d="100"/>
          <a:sy n="105" d="100"/>
        </p:scale>
        <p:origin x="78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MX"/>
              <a:t>En general, ¿Se mostró interés por la información brindada?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elete val="1"/>
          </c:dLbls>
          <c:cat>
            <c:strRef>
              <c:f>Hoja1!$B$2:$C$2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Hoja1!$B$3:$C$3</c:f>
              <c:numCache>
                <c:formatCode>0%</c:formatCode>
                <c:ptCount val="2"/>
                <c:pt idx="0" formatCode="0.00%">
                  <c:v>0.995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09-4EE5-9A57-E87E4ED32B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27947791"/>
        <c:axId val="2127940111"/>
        <c:axId val="0"/>
      </c:bar3DChart>
      <c:catAx>
        <c:axId val="2127947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127940111"/>
        <c:crosses val="autoZero"/>
        <c:auto val="1"/>
        <c:lblAlgn val="ctr"/>
        <c:lblOffset val="100"/>
        <c:noMultiLvlLbl val="0"/>
      </c:catAx>
      <c:valAx>
        <c:axId val="2127940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12794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MX"/>
              <a:t>¿Cómo recibió la información el sexo masculino?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787270341207347"/>
          <c:y val="0.20291666666666666"/>
          <c:w val="0.88212729658792655"/>
          <c:h val="0.5739432050160396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5.0925337632079971E-17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99-4EF2-99CB-9DAB32CDE8C7}"/>
                </c:ext>
              </c:extLst>
            </c:dLbl>
            <c:dLbl>
              <c:idx val="1"/>
              <c:layout>
                <c:manualLayout>
                  <c:x val="0"/>
                  <c:y val="-5.555555555555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99-4EF2-99CB-9DAB32CDE8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Hoja1!$H$2:$I$2</c:f>
              <c:strCache>
                <c:ptCount val="2"/>
                <c:pt idx="0">
                  <c:v>BIEN </c:v>
                </c:pt>
                <c:pt idx="1">
                  <c:v>DUDOSO</c:v>
                </c:pt>
              </c:strCache>
            </c:strRef>
          </c:cat>
          <c:val>
            <c:numRef>
              <c:f>Hoja1!$H$3:$I$3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99-4EF2-99CB-9DAB32CDE8C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168879"/>
        <c:axId val="26166479"/>
        <c:axId val="0"/>
      </c:bar3DChart>
      <c:catAx>
        <c:axId val="26168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166479"/>
        <c:crosses val="autoZero"/>
        <c:auto val="1"/>
        <c:lblAlgn val="ctr"/>
        <c:lblOffset val="100"/>
        <c:noMultiLvlLbl val="0"/>
      </c:catAx>
      <c:valAx>
        <c:axId val="26166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61688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0.35867</cdr:x>
      <cdr:y>0.28333</cdr:y>
    </cdr:from>
    <cdr:to>
      <cdr:x>0.47467</cdr:x>
      <cdr:y>0.37333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6049C995-DA42-AB95-626E-76F8CAFF6E3A}"/>
            </a:ext>
          </a:extLst>
        </cdr:cNvPr>
        <cdr:cNvSpPr txBox="1"/>
      </cdr:nvSpPr>
      <cdr:spPr>
        <a:xfrm xmlns:a="http://schemas.openxmlformats.org/drawingml/2006/main">
          <a:off x="1639824" y="777240"/>
          <a:ext cx="530352" cy="246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900" dirty="0">
              <a:solidFill>
                <a:srgbClr val="FF0000"/>
              </a:solidFill>
            </a:rPr>
            <a:t>95.5%</a:t>
          </a:r>
        </a:p>
      </cdr:txBody>
    </cdr:sp>
  </cdr:relSizeAnchor>
  <cdr:relSizeAnchor xmlns:cdr="http://schemas.openxmlformats.org/drawingml/2006/chartDrawing">
    <cdr:from>
      <cdr:x>0.54867</cdr:x>
      <cdr:y>0.28667</cdr:y>
    </cdr:from>
    <cdr:to>
      <cdr:x>0.66467</cdr:x>
      <cdr:y>0.45667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C324312-40AA-FE91-0184-55DD59849349}"/>
            </a:ext>
          </a:extLst>
        </cdr:cNvPr>
        <cdr:cNvSpPr txBox="1"/>
      </cdr:nvSpPr>
      <cdr:spPr>
        <a:xfrm xmlns:a="http://schemas.openxmlformats.org/drawingml/2006/main">
          <a:off x="2508504" y="786384"/>
          <a:ext cx="530352" cy="466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MX" sz="9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0.68578</cdr:x>
      <cdr:y>0.68185</cdr:y>
    </cdr:from>
    <cdr:to>
      <cdr:x>0.80178</cdr:x>
      <cdr:y>0.74185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6C324312-40AA-FE91-0184-55DD59849349}"/>
            </a:ext>
          </a:extLst>
        </cdr:cNvPr>
        <cdr:cNvSpPr txBox="1"/>
      </cdr:nvSpPr>
      <cdr:spPr>
        <a:xfrm xmlns:a="http://schemas.openxmlformats.org/drawingml/2006/main">
          <a:off x="3135376" y="1870456"/>
          <a:ext cx="530352" cy="164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900" dirty="0">
              <a:solidFill>
                <a:srgbClr val="FF0000"/>
              </a:solidFill>
            </a:rPr>
            <a:t>5%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40E2CF-CC4C-4970-9BE8-31A4E1AD9466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D06834-49D6-4FAD-8449-C4F97AAAA05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186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06834-49D6-4FAD-8449-C4F97AAAA05E}" type="slidenum">
              <a:rPr lang="es-MX" smtClean="0"/>
              <a:pPr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9668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06834-49D6-4FAD-8449-C4F97AAAA05E}" type="slidenum">
              <a:rPr lang="es-MX" smtClean="0"/>
              <a:pPr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4299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06834-49D6-4FAD-8449-C4F97AAAA05E}" type="slidenum">
              <a:rPr lang="es-MX" smtClean="0"/>
              <a:pPr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9668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06834-49D6-4FAD-8449-C4F97AAAA05E}" type="slidenum">
              <a:rPr lang="es-MX" smtClean="0"/>
              <a:pPr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1695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06834-49D6-4FAD-8449-C4F97AAAA05E}" type="slidenum">
              <a:rPr lang="es-MX" smtClean="0"/>
              <a:pPr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9668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06834-49D6-4FAD-8449-C4F97AAAA05E}" type="slidenum">
              <a:rPr lang="es-MX" smtClean="0"/>
              <a:pPr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4016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06834-49D6-4FAD-8449-C4F97AAAA05E}" type="slidenum">
              <a:rPr lang="es-MX" smtClean="0"/>
              <a:pPr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9668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208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23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960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20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7401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941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172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032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736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37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23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EC95CC-645B-4C49-B193-C1E142785703}" type="datetimeFigureOut">
              <a:rPr lang="es-MX" smtClean="0"/>
              <a:pPr/>
              <a:t>20/08/2024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2BDE9DDA-444B-4FF0-AD00-645521F2F3B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978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fi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6.jfif"/><Relationship Id="rId7" Type="http://schemas.openxmlformats.org/officeDocument/2006/relationships/image" Target="../media/image2.png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.jfif"/><Relationship Id="rId4" Type="http://schemas.openxmlformats.org/officeDocument/2006/relationships/image" Target="../media/image7.jf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3.svg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7.jpg"/><Relationship Id="rId7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.svg"/><Relationship Id="rId5" Type="http://schemas.openxmlformats.org/officeDocument/2006/relationships/image" Target="../media/image23.png"/><Relationship Id="rId10" Type="http://schemas.openxmlformats.org/officeDocument/2006/relationships/image" Target="../media/image2.png"/><Relationship Id="rId4" Type="http://schemas.openxmlformats.org/officeDocument/2006/relationships/image" Target="../media/image22.pn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14.png"/><Relationship Id="rId5" Type="http://schemas.openxmlformats.org/officeDocument/2006/relationships/image" Target="../media/image29.png"/><Relationship Id="rId10" Type="http://schemas.openxmlformats.org/officeDocument/2006/relationships/image" Target="../media/image3.svg"/><Relationship Id="rId4" Type="http://schemas.openxmlformats.org/officeDocument/2006/relationships/image" Target="../media/image28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fif"/><Relationship Id="rId3" Type="http://schemas.openxmlformats.org/officeDocument/2006/relationships/image" Target="../media/image32.jpg"/><Relationship Id="rId7" Type="http://schemas.openxmlformats.org/officeDocument/2006/relationships/image" Target="../media/image33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37.jfif"/><Relationship Id="rId5" Type="http://schemas.openxmlformats.org/officeDocument/2006/relationships/image" Target="../media/image2.png"/><Relationship Id="rId10" Type="http://schemas.openxmlformats.org/officeDocument/2006/relationships/image" Target="../media/image36.jfif"/><Relationship Id="rId4" Type="http://schemas.openxmlformats.org/officeDocument/2006/relationships/image" Target="../media/image1.png"/><Relationship Id="rId9" Type="http://schemas.openxmlformats.org/officeDocument/2006/relationships/image" Target="../media/image35.jf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12" Type="http://schemas.openxmlformats.org/officeDocument/2006/relationships/image" Target="../media/image43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3.svg"/><Relationship Id="rId5" Type="http://schemas.openxmlformats.org/officeDocument/2006/relationships/image" Target="../media/image26.png"/><Relationship Id="rId10" Type="http://schemas.openxmlformats.org/officeDocument/2006/relationships/image" Target="../media/image2.png"/><Relationship Id="rId4" Type="http://schemas.openxmlformats.org/officeDocument/2006/relationships/image" Target="../media/image39.png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10" Type="http://schemas.openxmlformats.org/officeDocument/2006/relationships/image" Target="../media/image48.jfif"/><Relationship Id="rId4" Type="http://schemas.openxmlformats.org/officeDocument/2006/relationships/image" Target="../media/image45.png"/><Relationship Id="rId9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3.svg"/><Relationship Id="rId5" Type="http://schemas.openxmlformats.org/officeDocument/2006/relationships/image" Target="../media/image51.png"/><Relationship Id="rId10" Type="http://schemas.openxmlformats.org/officeDocument/2006/relationships/image" Target="../media/image2.png"/><Relationship Id="rId4" Type="http://schemas.openxmlformats.org/officeDocument/2006/relationships/image" Target="../media/image50.png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6.jfif"/><Relationship Id="rId7" Type="http://schemas.openxmlformats.org/officeDocument/2006/relationships/image" Target="../media/image60.jfif"/><Relationship Id="rId2" Type="http://schemas.openxmlformats.org/officeDocument/2006/relationships/image" Target="../media/image55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fif"/><Relationship Id="rId5" Type="http://schemas.openxmlformats.org/officeDocument/2006/relationships/image" Target="../media/image58.jfif"/><Relationship Id="rId10" Type="http://schemas.openxmlformats.org/officeDocument/2006/relationships/image" Target="../media/image3.svg"/><Relationship Id="rId4" Type="http://schemas.openxmlformats.org/officeDocument/2006/relationships/image" Target="../media/image57.jfif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2.jfif"/><Relationship Id="rId7" Type="http://schemas.openxmlformats.org/officeDocument/2006/relationships/image" Target="../media/image66.jfif"/><Relationship Id="rId2" Type="http://schemas.openxmlformats.org/officeDocument/2006/relationships/image" Target="../media/image61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fif"/><Relationship Id="rId5" Type="http://schemas.openxmlformats.org/officeDocument/2006/relationships/image" Target="../media/image64.jfif"/><Relationship Id="rId10" Type="http://schemas.openxmlformats.org/officeDocument/2006/relationships/image" Target="../media/image3.svg"/><Relationship Id="rId4" Type="http://schemas.openxmlformats.org/officeDocument/2006/relationships/image" Target="../media/image63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13" Type="http://schemas.openxmlformats.org/officeDocument/2006/relationships/image" Target="../media/image2.pn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12" Type="http://schemas.openxmlformats.org/officeDocument/2006/relationships/image" Target="../media/image1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11" Type="http://schemas.openxmlformats.org/officeDocument/2006/relationships/image" Target="../media/image76.jpeg"/><Relationship Id="rId5" Type="http://schemas.openxmlformats.org/officeDocument/2006/relationships/image" Target="../media/image70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Relationship Id="rId1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B27401-D21D-1E20-A2C2-12661FC12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6164" y="1344168"/>
            <a:ext cx="5337300" cy="509320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es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1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1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6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INTEGRACIÓN TERRITORIAL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s-ES" sz="6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s-ES" sz="6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6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DE APOYO A LAS UNIDADES DEPARTAMENTALES DE DESARROLLO</a:t>
            </a:r>
          </a:p>
          <a:p>
            <a:pPr marL="0" indent="0" algn="ctr">
              <a:buNone/>
            </a:pPr>
            <a:r>
              <a:rPr lang="es-ES" sz="6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SOCIAL</a:t>
            </a:r>
          </a:p>
          <a:p>
            <a:pPr marL="0" indent="0" algn="ctr">
              <a:buNone/>
            </a:pPr>
            <a:endParaRPr lang="es-ES" sz="6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6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6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JUD´S DE DESARROLLO SOCIAL EN LAS DIEZ DIRECCIONES TERRITORIALES </a:t>
            </a:r>
          </a:p>
          <a:p>
            <a:pPr marL="0" indent="0" algn="ctr">
              <a:buNone/>
            </a:pPr>
            <a:endParaRPr lang="es-ES" sz="6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s-ES" sz="6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6400" b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s-ES" sz="14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s-ES" sz="1400" b="1" dirty="0"/>
          </a:p>
          <a:p>
            <a:pPr marL="0" indent="0" algn="ctr">
              <a:buNone/>
            </a:pPr>
            <a:r>
              <a:rPr lang="es-ES" sz="1400" b="1" dirty="0"/>
              <a:t> </a:t>
            </a:r>
          </a:p>
          <a:p>
            <a:pPr marL="0" indent="0" algn="ctr">
              <a:buNone/>
            </a:pPr>
            <a:endParaRPr lang="es-MX" sz="14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2853D8-893F-A53E-9734-9465C3277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5" name="Gráfico 7">
            <a:extLst>
              <a:ext uri="{FF2B5EF4-FFF2-40B4-BE49-F238E27FC236}">
                <a16:creationId xmlns:a16="http://schemas.microsoft.com/office/drawing/2014/main" id="{70F37E46-AA3D-3D2A-708F-742F5CBAB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D9D8183-D222-7089-7E64-C9012962AD53}"/>
              </a:ext>
            </a:extLst>
          </p:cNvPr>
          <p:cNvSpPr/>
          <p:nvPr/>
        </p:nvSpPr>
        <p:spPr>
          <a:xfrm>
            <a:off x="3935761" y="73151"/>
            <a:ext cx="4442776" cy="987553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/>
              <a:t>ALCALDIA GUSTAVO A. MADERO</a:t>
            </a:r>
          </a:p>
          <a:p>
            <a:pPr algn="ctr"/>
            <a:r>
              <a:rPr lang="es-MX" sz="1200" b="1" dirty="0"/>
              <a:t>DIRECCION GENERAL DE INTEGRACION TERRITORIAL</a:t>
            </a:r>
          </a:p>
          <a:p>
            <a:pPr algn="ctr"/>
            <a:r>
              <a:rPr lang="es-MX" sz="1200" b="1" dirty="0"/>
              <a:t>SUBDIRECCION DE APOYO A LAS UNIDADES DEPARTAMENTALES DE DESARROLLO SOCIAL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86BC828-A0F2-C6D3-B19E-2462CF288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" y="932253"/>
            <a:ext cx="6565393" cy="57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6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18FD7-DDF4-D513-5577-9AC0F0BC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2946CFF-CE55-6961-EF4A-3D10BFFC1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" t="14747" r="13066"/>
          <a:stretch/>
        </p:blipFill>
        <p:spPr>
          <a:xfrm>
            <a:off x="7347026" y="3895054"/>
            <a:ext cx="4506403" cy="2477444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0D77416-592E-3E63-43BE-26C16B686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" t="13454" r="13515"/>
          <a:stretch/>
        </p:blipFill>
        <p:spPr>
          <a:xfrm>
            <a:off x="7191579" y="1123837"/>
            <a:ext cx="4661850" cy="221372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F339DF5-7E04-A192-726D-9C145B66B2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" t="7963" r="6977"/>
          <a:stretch/>
        </p:blipFill>
        <p:spPr>
          <a:xfrm>
            <a:off x="91440" y="768096"/>
            <a:ext cx="3438995" cy="546753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6A1DD9D-CFF1-BB6D-15C5-6CC6F3902B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6" t="15288" r="20235" b="8264"/>
          <a:stretch/>
        </p:blipFill>
        <p:spPr>
          <a:xfrm>
            <a:off x="3595789" y="768096"/>
            <a:ext cx="3530435" cy="57418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3A4127A-A424-6CDB-4291-72B4E130AC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4" name="Gráfico 7">
            <a:extLst>
              <a:ext uri="{FF2B5EF4-FFF2-40B4-BE49-F238E27FC236}">
                <a16:creationId xmlns:a16="http://schemas.microsoft.com/office/drawing/2014/main" id="{E28DDB23-1E7D-9D7B-A53D-FC15DC715B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40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" descr="blob:https://web.whatsapp.com/0df735a0-8346-4ac1-a863-3ee473109e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0" name="AutoShape 2" descr="blob:https://web.whatsapp.com/2c5193f7-22cb-4361-94f0-1df09c4518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5" name="AutoShape 7" descr="blob:https://web.whatsapp.com/8c7a706b-296d-49b7-adfe-e28744c5360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9" name="AutoShape 5" descr="blob:https://web.whatsapp.com/53f00afe-9262-43aa-969a-b304097ca1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194" name="AutoShape 2" descr="blob:https://web.whatsapp.com/f625f3bf-20d0-498b-9f89-e0aaf17657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8" name="AutoShape 4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0" name="AutoShape 6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AutoShape 2" descr="blob:https://web.whatsapp.com/e5729a64-eedd-490d-9001-8dabc81edd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CuadroTexto 10">
            <a:extLst>
              <a:ext uri="{FF2B5EF4-FFF2-40B4-BE49-F238E27FC236}">
                <a16:creationId xmlns:a16="http://schemas.microsoft.com/office/drawing/2014/main" id="{CC9F658A-C42C-450E-966C-55DAFB40E783}"/>
              </a:ext>
            </a:extLst>
          </p:cNvPr>
          <p:cNvSpPr txBox="1"/>
          <p:nvPr/>
        </p:nvSpPr>
        <p:spPr>
          <a:xfrm>
            <a:off x="0" y="420624"/>
            <a:ext cx="352196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D.T 10 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SOCIAL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FORESTAL I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FORESTAL II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COL.CUAUTEPEC CENTRO,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ARBOLEDAS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  LA CASILDA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 PALMATITLA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 DIPTICOS  INFORMATIVOS DE CASA EN CASA </a:t>
            </a:r>
          </a:p>
          <a:p>
            <a:endParaRPr lang="es-MX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380  CARTELES </a:t>
            </a:r>
          </a:p>
          <a:p>
            <a:endParaRPr lang="es-MX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33 ASESORIAS. </a:t>
            </a:r>
          </a:p>
          <a:p>
            <a:pPr>
              <a:buFontTx/>
              <a:buChar char="-"/>
            </a:pPr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ES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ES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ES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242" name="AutoShape 2" descr="blob:https://web.whatsapp.com/c292829d-a4cc-4529-8147-78a6b5e77ca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45" name="AutoShape 5" descr="blob:https://web.whatsapp.com/ff5c0328-212a-4f2b-8629-e6c0c352413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 cstate="print"/>
          <a:srcRect b="12515"/>
          <a:stretch>
            <a:fillRect/>
          </a:stretch>
        </p:blipFill>
        <p:spPr bwMode="auto">
          <a:xfrm>
            <a:off x="7830531" y="752085"/>
            <a:ext cx="2027880" cy="252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8" name="AutoShape 8" descr="blob:https://web.whatsapp.com/5b88cd9b-e071-4b5b-a150-77d4c67764a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4" cstate="print"/>
          <a:srcRect t="12737" b="13155"/>
          <a:stretch>
            <a:fillRect/>
          </a:stretch>
        </p:blipFill>
        <p:spPr bwMode="auto">
          <a:xfrm>
            <a:off x="9994836" y="778520"/>
            <a:ext cx="202788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6175" y="3083571"/>
            <a:ext cx="2409825" cy="286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0215" y="3554452"/>
            <a:ext cx="2521346" cy="310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9B83A5D-9BD6-4F22-8A7A-206DA9558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8800" y="324557"/>
            <a:ext cx="2294753" cy="23241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3692CA4-3136-5C5E-8386-A950DAE649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5" name="Gráfico 7">
            <a:extLst>
              <a:ext uri="{FF2B5EF4-FFF2-40B4-BE49-F238E27FC236}">
                <a16:creationId xmlns:a16="http://schemas.microsoft.com/office/drawing/2014/main" id="{CDDFEDB1-3592-FCC3-3AE3-03B73C2BEC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9ACF99D-10BD-EE0E-6800-0DE8C5540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b="35632"/>
          <a:stretch>
            <a:fillRect/>
          </a:stretch>
        </p:blipFill>
        <p:spPr bwMode="auto">
          <a:xfrm>
            <a:off x="5989978" y="532761"/>
            <a:ext cx="2027881" cy="274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C7B4A1-A17C-DFB6-1C6B-C1464399D6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33819" y="3083570"/>
            <a:ext cx="2888897" cy="277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1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AD60C-4246-5A59-E950-E3F60490E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932253"/>
            <a:ext cx="3161764" cy="5086260"/>
          </a:xfrm>
        </p:spPr>
        <p:txBody>
          <a:bodyPr>
            <a:normAutofit fontScale="90000"/>
          </a:bodyPr>
          <a:lstStyle/>
          <a:p>
            <a:pPr>
              <a:lnSpc>
                <a:spcPct val="250000"/>
              </a:lnSpc>
            </a:pP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D.T 9 </a:t>
            </a:r>
            <a:br>
              <a:rPr lang="es-MX" sz="1600" b="1" dirty="0"/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DESARROLLO  SOCIAL.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COL. LOMA LA PALMA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COL. AHUEHUETES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COL COCOYOTES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COL EL CARMEN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COL . CASTILLO CHICO Y CASTILLO GRANDE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1500  DIPTICOS  INFORMATIVOS 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350  CARTELES 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  <a:t>32 ASESORIAS . </a:t>
            </a:r>
            <a:br>
              <a:rPr lang="es-MX"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ADF8DE2-111C-514F-FC21-D0BD8006B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653" y="768103"/>
            <a:ext cx="3602120" cy="306671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51A9ECB-0D6C-06F8-AF7A-2932FE1A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126" y="3834819"/>
            <a:ext cx="5086199" cy="2628894"/>
          </a:xfrm>
          <a:prstGeom prst="rect">
            <a:avLst/>
          </a:prstGeom>
        </p:spPr>
      </p:pic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628F3EE8-F133-F990-9BE2-36DA9CCEE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340" y="744469"/>
            <a:ext cx="2385683" cy="2887579"/>
          </a:xfr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8168F4A-BB46-E014-96FF-08B8FA278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340" y="3608179"/>
            <a:ext cx="3084913" cy="306671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5EF9E7-E21B-CA9F-8EF6-9B6E54066B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51" y="932253"/>
            <a:ext cx="3084913" cy="290256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08046CA-E3F7-AC8F-A440-90A80D86D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4" name="Gráfico 7">
            <a:extLst>
              <a:ext uri="{FF2B5EF4-FFF2-40B4-BE49-F238E27FC236}">
                <a16:creationId xmlns:a16="http://schemas.microsoft.com/office/drawing/2014/main" id="{7E9BD647-21F2-3D76-FBC6-48A995FB22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09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" descr="blob:https://web.whatsapp.com/0df735a0-8346-4ac1-a863-3ee473109e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0" name="AutoShape 2" descr="blob:https://web.whatsapp.com/2c5193f7-22cb-4361-94f0-1df09c4518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5" name="AutoShape 7" descr="blob:https://web.whatsapp.com/8c7a706b-296d-49b7-adfe-e28744c5360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9" name="AutoShape 5" descr="blob:https://web.whatsapp.com/53f00afe-9262-43aa-969a-b304097ca1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194" name="AutoShape 2" descr="blob:https://web.whatsapp.com/f625f3bf-20d0-498b-9f89-e0aaf17657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8" name="AutoShape 4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0" name="AutoShape 6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AutoShape 2" descr="blob:https://web.whatsapp.com/e5729a64-eedd-490d-9001-8dabc81edd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CuadroTexto 10">
            <a:extLst>
              <a:ext uri="{FF2B5EF4-FFF2-40B4-BE49-F238E27FC236}">
                <a16:creationId xmlns:a16="http://schemas.microsoft.com/office/drawing/2014/main" id="{CC9F658A-C42C-450E-966C-55DAFB40E783}"/>
              </a:ext>
            </a:extLst>
          </p:cNvPr>
          <p:cNvSpPr txBox="1"/>
          <p:nvPr/>
        </p:nvSpPr>
        <p:spPr>
          <a:xfrm>
            <a:off x="0" y="778686"/>
            <a:ext cx="344031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   </a:t>
            </a: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 algn="ctr">
              <a:buAutoNum type="arabicPlain" startAt="8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 algn="ctr">
              <a:buAutoNum type="arabicPlain" startAt="8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 algn="ctr">
              <a:buAutoNum type="arabicPlain" startAt="8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 algn="ctr">
              <a:buAutoNum type="arabicPlain" startAt="8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 8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SOCIAL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ZONA ESCOLAR PTE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 ZONA ESCOLAR OTE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CANDELARIA TICOMAN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LA PASTORA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SAN JOSE TICOMAN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 DIPTICOS   INFORMATIVOS DE CASA EN CASA 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350  CARTELES 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29 ASESORIAS</a:t>
            </a: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AutoShape 4" descr="blob:https://web.whatsapp.com/e9de5cf3-0fdc-4481-a1ca-07751e02f7f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105" name="AutoShape 9" descr="blob:https://web.whatsapp.com/55ce27fc-4590-4014-943e-d4371e789b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4961BDD-5550-42EB-B9D4-A3AB0C61A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3460" y="778685"/>
            <a:ext cx="1989343" cy="28299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CC06F07-15B1-4A82-89E0-867826A4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454" y="3506611"/>
            <a:ext cx="2523507" cy="271312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25BAC71-6C34-4FFA-997B-821F65DFBA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997"/>
          <a:stretch/>
        </p:blipFill>
        <p:spPr>
          <a:xfrm>
            <a:off x="9107967" y="3608612"/>
            <a:ext cx="2580346" cy="25662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278CC4D-A823-4516-96A2-6BF4DC30EB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460" y="683142"/>
            <a:ext cx="3056845" cy="28234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90EA5B5-86F3-4327-9609-3B512D9A8C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428"/>
          <a:stretch/>
        </p:blipFill>
        <p:spPr>
          <a:xfrm>
            <a:off x="3889132" y="932253"/>
            <a:ext cx="2206868" cy="225530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44F5703-A648-51B4-246D-3089A90755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1368" y="3727352"/>
            <a:ext cx="2687535" cy="27131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103F7AF-E024-6A4D-911A-C5ACDF3FB1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5" name="Gráfico 7">
            <a:extLst>
              <a:ext uri="{FF2B5EF4-FFF2-40B4-BE49-F238E27FC236}">
                <a16:creationId xmlns:a16="http://schemas.microsoft.com/office/drawing/2014/main" id="{F96AE85E-EB0B-3195-A7CA-EF1AEE6AAF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51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" descr="blob:https://web.whatsapp.com/0df735a0-8346-4ac1-a863-3ee473109e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0" name="AutoShape 2" descr="blob:https://web.whatsapp.com/2c5193f7-22cb-4361-94f0-1df09c4518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5" name="AutoShape 7" descr="blob:https://web.whatsapp.com/8c7a706b-296d-49b7-adfe-e28744c5360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9" name="AutoShape 5" descr="blob:https://web.whatsapp.com/53f00afe-9262-43aa-969a-b304097ca1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194" name="AutoShape 2" descr="blob:https://web.whatsapp.com/f625f3bf-20d0-498b-9f89-e0aaf17657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8" name="AutoShape 4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0" name="AutoShape 6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AutoShape 2" descr="blob:https://web.whatsapp.com/e5729a64-eedd-490d-9001-8dabc81edd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CuadroTexto 10">
            <a:extLst>
              <a:ext uri="{FF2B5EF4-FFF2-40B4-BE49-F238E27FC236}">
                <a16:creationId xmlns:a16="http://schemas.microsoft.com/office/drawing/2014/main" id="{CC9F658A-C42C-450E-966C-55DAFB40E783}"/>
              </a:ext>
            </a:extLst>
          </p:cNvPr>
          <p:cNvSpPr txBox="1"/>
          <p:nvPr/>
        </p:nvSpPr>
        <p:spPr>
          <a:xfrm>
            <a:off x="0" y="778686"/>
            <a:ext cx="3440316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DT 7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DESARROLLO SOCIAL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COL. PURISIMA TICOMAN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 . PROGRESO NACIONAL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COL. SANTA ROSA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 AMPL. PROGRESO NACIONAL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 ACUEDUCTO DE GUADALUPE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 DIPTICOS  INFORMATIVOS  DE CASA EN CASA 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340 CARTELES 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28 ASESORIAS</a:t>
            </a: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es-MX" sz="9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3441" y="555972"/>
            <a:ext cx="2714002" cy="252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67443" y="721991"/>
            <a:ext cx="2338614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0720" y="3137092"/>
            <a:ext cx="2763125" cy="3293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70791" y="3351211"/>
            <a:ext cx="2335266" cy="2944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D348241-964E-1E23-7B69-B40118B54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53" y="3370786"/>
            <a:ext cx="3365929" cy="29058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C756BB6-F181-AE25-3586-8760B1DCD2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7" name="Gráfico 7">
            <a:extLst>
              <a:ext uri="{FF2B5EF4-FFF2-40B4-BE49-F238E27FC236}">
                <a16:creationId xmlns:a16="http://schemas.microsoft.com/office/drawing/2014/main" id="{4A629A0B-F85D-6C5C-F080-5CFBDC4D3B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1" cstate="print"/>
          <a:srcRect b="35632"/>
          <a:stretch>
            <a:fillRect/>
          </a:stretch>
        </p:blipFill>
        <p:spPr bwMode="auto">
          <a:xfrm>
            <a:off x="3513914" y="555972"/>
            <a:ext cx="3365929" cy="258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86914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60028" y="998544"/>
            <a:ext cx="29541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D.T 6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DESARROLLO SOCIAL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SAN JUAN IXHUATEPEC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 MAGDALENA DE LAS SALINAS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PANAMERICANA 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 DIPTICOS  INFORMATIVOS DE CASA EN CASA </a:t>
            </a:r>
          </a:p>
          <a:p>
            <a:endParaRPr lang="es-MX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300  CARTELES </a:t>
            </a:r>
          </a:p>
          <a:p>
            <a:endParaRPr lang="es-MX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12 ASESORIAS</a:t>
            </a:r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455D512-6186-D68D-155B-32652AF87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777" y="887766"/>
            <a:ext cx="3065386" cy="29801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CE5979A-991C-BB44-3956-9E0556093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7" name="Gráfico 7">
            <a:extLst>
              <a:ext uri="{FF2B5EF4-FFF2-40B4-BE49-F238E27FC236}">
                <a16:creationId xmlns:a16="http://schemas.microsoft.com/office/drawing/2014/main" id="{E2D870A9-3B7B-95F2-6037-F3E8BB8176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9B651C3-E20F-8FDB-60D6-28EB969786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00" y="3964580"/>
            <a:ext cx="3180289" cy="28049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F7D2357-905B-CA37-1D69-1230721039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344" y="782018"/>
            <a:ext cx="2928886" cy="28049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C7406BC-9A62-9123-0AF8-AC0C1D0C5D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633" y="3549157"/>
            <a:ext cx="2623313" cy="325711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A1D484F1-11CB-5A0F-1061-736C2F2591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828" y="762299"/>
            <a:ext cx="2517716" cy="272978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2C1C6B44-E477-D926-B096-04F07DA083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500" y="3492081"/>
            <a:ext cx="2502522" cy="325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04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" descr="blob:https://web.whatsapp.com/0df735a0-8346-4ac1-a863-3ee473109e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0" name="AutoShape 2" descr="blob:https://web.whatsapp.com/2c5193f7-22cb-4361-94f0-1df09c4518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5" name="AutoShape 7" descr="blob:https://web.whatsapp.com/8c7a706b-296d-49b7-adfe-e28744c5360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9" name="AutoShape 5" descr="blob:https://web.whatsapp.com/53f00afe-9262-43aa-969a-b304097ca1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194" name="AutoShape 2" descr="blob:https://web.whatsapp.com/f625f3bf-20d0-498b-9f89-e0aaf17657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8" name="AutoShape 4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0" name="AutoShape 6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AutoShape 2" descr="blob:https://web.whatsapp.com/e5729a64-eedd-490d-9001-8dabc81edd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CuadroTexto 10">
            <a:extLst>
              <a:ext uri="{FF2B5EF4-FFF2-40B4-BE49-F238E27FC236}">
                <a16:creationId xmlns:a16="http://schemas.microsoft.com/office/drawing/2014/main" id="{CC9F658A-C42C-450E-966C-55DAFB40E783}"/>
              </a:ext>
            </a:extLst>
          </p:cNvPr>
          <p:cNvSpPr txBox="1"/>
          <p:nvPr/>
        </p:nvSpPr>
        <p:spPr>
          <a:xfrm>
            <a:off x="0" y="778686"/>
            <a:ext cx="344031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s-MX" sz="14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 algn="ctr">
              <a:buAutoNum type="arabicPlain" startAt="8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 algn="ctr">
              <a:buAutoNum type="arabicPlain" startAt="8"/>
            </a:pPr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 5 </a:t>
            </a:r>
          </a:p>
          <a:p>
            <a:pPr algn="ct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SOCIAL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VALLEJO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 INDUSTRIAL VALLEJO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MARTIRES DE RIO BLANCO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 BONDOJITO 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 DIPTICOS INFORMATIVOS DE CASA EN CASA </a:t>
            </a:r>
          </a:p>
          <a:p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380 CARTELES </a:t>
            </a:r>
          </a:p>
          <a:p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19 ASESORIAS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AutoShape 4" descr="blob:https://web.whatsapp.com/e9de5cf3-0fdc-4481-a1ca-07751e02f7f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0506" y="3489443"/>
            <a:ext cx="2715496" cy="3022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5" name="AutoShape 9" descr="blob:https://web.whatsapp.com/55ce27fc-4590-4014-943e-d4371e789b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9705" y="73150"/>
            <a:ext cx="2599770" cy="317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065E5D-854E-4987-BC44-8B6601DA7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0647" y="3376418"/>
            <a:ext cx="2160288" cy="33558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B374347-DE9A-45F5-9479-C51EC76541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1936" y="778686"/>
            <a:ext cx="2928999" cy="27107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253C3F0-CA7D-4C7F-AA2F-456F7F84CD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7865"/>
          <a:stretch/>
        </p:blipFill>
        <p:spPr>
          <a:xfrm>
            <a:off x="5468056" y="3281552"/>
            <a:ext cx="1805912" cy="34175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9DAF506-136F-2486-E1BB-7CBE59746D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21" y="292608"/>
            <a:ext cx="3074165" cy="302209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9CAB066-A798-4AF5-70F5-F68CFE8A8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9" name="Gráfico 7">
            <a:extLst>
              <a:ext uri="{FF2B5EF4-FFF2-40B4-BE49-F238E27FC236}">
                <a16:creationId xmlns:a16="http://schemas.microsoft.com/office/drawing/2014/main" id="{61261EA9-123E-4294-C30C-A4F906A0B3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5DC3D21-596D-8ECF-268D-E516C8D88E6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29" y="3248403"/>
            <a:ext cx="2341757" cy="348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14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" descr="blob:https://web.whatsapp.com/0df735a0-8346-4ac1-a863-3ee473109e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0" name="AutoShape 2" descr="blob:https://web.whatsapp.com/2c5193f7-22cb-4361-94f0-1df09c4518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5" name="AutoShape 7" descr="blob:https://web.whatsapp.com/8c7a706b-296d-49b7-adfe-e28744c5360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9" name="AutoShape 5" descr="blob:https://web.whatsapp.com/53f00afe-9262-43aa-969a-b304097ca1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194" name="AutoShape 2" descr="blob:https://web.whatsapp.com/f625f3bf-20d0-498b-9f89-e0aaf17657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8" name="AutoShape 4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0" name="AutoShape 6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AutoShape 2" descr="blob:https://web.whatsapp.com/e5729a64-eedd-490d-9001-8dabc81edd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CuadroTexto 10">
            <a:extLst>
              <a:ext uri="{FF2B5EF4-FFF2-40B4-BE49-F238E27FC236}">
                <a16:creationId xmlns:a16="http://schemas.microsoft.com/office/drawing/2014/main" id="{CC9F658A-C42C-450E-966C-55DAFB40E783}"/>
              </a:ext>
            </a:extLst>
          </p:cNvPr>
          <p:cNvSpPr txBox="1"/>
          <p:nvPr/>
        </p:nvSpPr>
        <p:spPr>
          <a:xfrm>
            <a:off x="155576" y="778686"/>
            <a:ext cx="328474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 algn="ctr">
              <a:buAutoNum type="arabicPlain" startAt="8"/>
            </a:pP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D.T 4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DESARROLLO SOCIAL</a:t>
            </a: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COL. MARTIN CARRERA </a:t>
            </a: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 GABRIEL HERNANDEZ</a:t>
            </a: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COL. AMPL. GABRIEL HERNANDEZ</a:t>
            </a: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DIPTICOS INFORMATIVOS DE CASA EN CASA 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320  CARTELES 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29 ASESORIAS</a:t>
            </a: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AutoShape 4" descr="blob:https://web.whatsapp.com/e9de5cf3-0fdc-4481-a1ca-07751e02f7f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105" name="AutoShape 9" descr="blob:https://web.whatsapp.com/55ce27fc-4590-4014-943e-d4371e789b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0027" y="3414145"/>
            <a:ext cx="3272590" cy="301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D25E62C-1405-4ED9-8A1A-2C365D544D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354"/>
          <a:stretch/>
        </p:blipFill>
        <p:spPr>
          <a:xfrm>
            <a:off x="8867015" y="729238"/>
            <a:ext cx="2873228" cy="25230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8F4B81A-CA8C-4EA5-BBFB-126B79B879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077" y="232393"/>
            <a:ext cx="2069647" cy="30199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9143A06-0751-5F70-43CC-86C98243D9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077" y="3333231"/>
            <a:ext cx="4843753" cy="30199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2E5B44E-D1D5-C5B1-1845-1478EF3EA3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422EE072-5D7F-1D1F-8BD7-AF4228EA8E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EF0E539-611A-BAE5-E06E-1A1784075E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818" y="438912"/>
            <a:ext cx="2873228" cy="269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05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" descr="blob:https://web.whatsapp.com/0df735a0-8346-4ac1-a863-3ee473109e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0" name="AutoShape 2" descr="blob:https://web.whatsapp.com/2c5193f7-22cb-4361-94f0-1df09c4518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55" name="AutoShape 7" descr="blob:https://web.whatsapp.com/8c7a706b-296d-49b7-adfe-e28744c5360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9" name="AutoShape 5" descr="blob:https://web.whatsapp.com/53f00afe-9262-43aa-969a-b304097ca1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194" name="AutoShape 2" descr="blob:https://web.whatsapp.com/f625f3bf-20d0-498b-9f89-e0aaf17657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28" name="AutoShape 4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0" name="AutoShape 6" descr="blob:https://web.whatsapp.com/07f0f9e8-f75b-4083-8529-a1eba3ede0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AutoShape 2" descr="blob:https://web.whatsapp.com/e5729a64-eedd-490d-9001-8dabc81edd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CuadroTexto 10">
            <a:extLst>
              <a:ext uri="{FF2B5EF4-FFF2-40B4-BE49-F238E27FC236}">
                <a16:creationId xmlns:a16="http://schemas.microsoft.com/office/drawing/2014/main" id="{CC9F658A-C42C-450E-966C-55DAFB40E783}"/>
              </a:ext>
            </a:extLst>
          </p:cNvPr>
          <p:cNvSpPr txBox="1"/>
          <p:nvPr/>
        </p:nvSpPr>
        <p:spPr>
          <a:xfrm>
            <a:off x="338570" y="778686"/>
            <a:ext cx="3101746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D.T 3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SOCIAL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SAN FELIPE DE JESUS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PROVIDENCIA </a:t>
            </a:r>
          </a:p>
          <a:p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 DIPTICOS INFORMATIVOS DE CASA EN CASA </a:t>
            </a:r>
          </a:p>
          <a:p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350 CARTELES </a:t>
            </a:r>
          </a:p>
          <a:p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12 ASESORIAS</a:t>
            </a: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s-MX" sz="1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pPr algn="l"/>
            <a:endParaRPr lang="es-ES" sz="800" b="0" i="0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  <a:p>
            <a:pPr algn="l"/>
            <a:r>
              <a:rPr lang="es-ES" sz="800" b="0" i="0" dirty="0">
                <a:solidFill>
                  <a:schemeClr val="bg1"/>
                </a:solidFill>
                <a:effectLst/>
                <a:latin typeface="Arial Narrow" panose="020B0606020202030204" pitchFamily="34" charset="0"/>
              </a:rPr>
              <a:t> </a:t>
            </a:r>
          </a:p>
          <a:p>
            <a:pPr algn="just"/>
            <a:endParaRPr lang="es-MX" sz="9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4814" y="800100"/>
            <a:ext cx="2877436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2275" y="800100"/>
            <a:ext cx="24003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29750" y="800100"/>
            <a:ext cx="21288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9" y="3343391"/>
            <a:ext cx="2828925" cy="262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174" y="3343274"/>
            <a:ext cx="2414976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84877" y="3314700"/>
            <a:ext cx="2059423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353732-2C1A-2EE7-C88F-CECEC60B53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6" name="Gráfico 7">
            <a:extLst>
              <a:ext uri="{FF2B5EF4-FFF2-40B4-BE49-F238E27FC236}">
                <a16:creationId xmlns:a16="http://schemas.microsoft.com/office/drawing/2014/main" id="{59C6FEC8-0D23-8D43-FA4D-1886067F11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8570" y="73151"/>
            <a:ext cx="2783385" cy="70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14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9E3CD-45D5-035E-26CF-03331EAE3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DT. 2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DESARROLLO SOCIAL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COL. PUEBLO SAN JUAN DE ARAGON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COL.  SAN JUAN DE ARAGON  1 RA SECCION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COL. SAN JUAN DE ARAGON 2 DA SECCION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DIPTICOS INFORMATIVOS DE CASA EN CASA </a:t>
            </a: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330  CARTELES </a:t>
            </a: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17 ASESORIAS</a:t>
            </a: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E10A71B-2BB7-DEA2-5B52-F9105E1FE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53" y="607423"/>
            <a:ext cx="2964180" cy="298622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EFAC758-A9A5-01F9-6B43-01645DD4F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133" y="780168"/>
            <a:ext cx="2627378" cy="29033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CE4F4C0-D2BD-83DE-C6C9-6B47092D1D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406" y="3758302"/>
            <a:ext cx="2964180" cy="297702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C39F588-B943-3E0E-8567-6CA823F43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50" y="3608644"/>
            <a:ext cx="3279649" cy="3126681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EE616A5-D31C-9BA3-5D9F-161C67C0B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648" y="3683472"/>
            <a:ext cx="2486346" cy="312668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BD9B5F7-7BDB-021D-90B1-7E783D87C1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865" y="671491"/>
            <a:ext cx="3279649" cy="30227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DCDA643-1272-071C-27CF-7D993DE3BF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6" name="Gráfico 7">
            <a:extLst>
              <a:ext uri="{FF2B5EF4-FFF2-40B4-BE49-F238E27FC236}">
                <a16:creationId xmlns:a16="http://schemas.microsoft.com/office/drawing/2014/main" id="{1AFE73CC-815E-3BE2-3CA1-37E7BDF3F3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53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29C78-B13F-0BD1-554D-43CA28FF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676657"/>
            <a:ext cx="3113765" cy="5048364"/>
          </a:xfrm>
        </p:spPr>
        <p:txBody>
          <a:bodyPr>
            <a:normAutofit/>
          </a:bodyPr>
          <a:lstStyle/>
          <a:p>
            <a:br>
              <a:rPr lang="es-MX" sz="1200" b="1" dirty="0">
                <a:cs typeface="Aharoni" panose="02010803020104030203" pitchFamily="2" charset="-79"/>
              </a:rPr>
            </a:br>
            <a:br>
              <a:rPr lang="es-MX" sz="1200" b="1" dirty="0">
                <a:cs typeface="Aharoni" panose="02010803020104030203" pitchFamily="2" charset="-79"/>
              </a:rPr>
            </a:br>
            <a:br>
              <a:rPr lang="es-MX" sz="1200" b="1" dirty="0">
                <a:cs typeface="Aharoni" panose="02010803020104030203" pitchFamily="2" charset="-79"/>
              </a:rPr>
            </a:br>
            <a:br>
              <a:rPr lang="es-MX" sz="1200" b="1" dirty="0">
                <a:cs typeface="Aharoni" panose="02010803020104030203" pitchFamily="2" charset="-79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DT.  1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DESARROLLO SOCIAL.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COL. PUEBLO SAN JUAN DE ARAGON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COL.  SAN JUAN DE ARAGON  1 RA SECCION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COL. SAN JUAN DE ARAGON 2 DA SECCION</a:t>
            </a: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ENTREGARON 1500 DIPTICOS INFORMATIVOS DE CASA EN CASA </a:t>
            </a: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COLOCARON 380 CARTELES </a:t>
            </a: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OTORGARON 26 ASESORIAS</a:t>
            </a:r>
            <a:br>
              <a:rPr lang="es-MX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C01D996-BD15-D41C-4A72-0662F865E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782857"/>
            <a:ext cx="2767984" cy="297180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1E7F9DF-B6B0-AB0B-D89D-36E4D7783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112" y="838489"/>
            <a:ext cx="3149542" cy="2944368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A7A96CA-9186-ADAC-2C97-3275B615F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1514" y="731232"/>
            <a:ext cx="2804158" cy="2944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BDF4922-7953-280A-5ED7-F9347B81C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876" y="3782858"/>
            <a:ext cx="2859421" cy="30208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DDFC87-88FC-40F5-0012-7359F0E89A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120" y="731232"/>
            <a:ext cx="2697480" cy="2944368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8F7F4366-314D-131B-1901-4620AA0AD2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C5134FE9-5BF4-0539-73E1-85413219CD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6C606D3-6CA5-9B6C-4236-B38361827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2" y="3733800"/>
            <a:ext cx="2956560" cy="302085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88DD219-D5E1-48F3-B25B-77E5CED6D6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10" name="Gráfico 7">
            <a:extLst>
              <a:ext uri="{FF2B5EF4-FFF2-40B4-BE49-F238E27FC236}">
                <a16:creationId xmlns:a16="http://schemas.microsoft.com/office/drawing/2014/main" id="{8F103524-89F8-974D-6CE5-A84AED30D3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78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A54E2A-06CB-61F6-3A7A-461D60E26D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13" y="1813992"/>
            <a:ext cx="2532887" cy="22154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BDA0FB5-3610-B7EC-4155-7FEB1BCA2C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2" y="4142231"/>
            <a:ext cx="2418248" cy="20873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CD31387-2F52-4019-41C3-EC8277E072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182" y="1876969"/>
            <a:ext cx="1950054" cy="22652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B990451-ADCE-994D-EEC9-660A91C51D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33" y="4055507"/>
            <a:ext cx="2241190" cy="21740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0204A3-0040-5315-BDF3-EB2D59FBBB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345" y="4043305"/>
            <a:ext cx="2241190" cy="223513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D6372F-4515-5FDD-0AC6-EA746CD13F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625" y="4142231"/>
            <a:ext cx="2107638" cy="22351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13A90EA-54BE-B161-0046-37E9B35F28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833" y="1701188"/>
            <a:ext cx="1689154" cy="24410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06611B-DD29-646E-F205-D4C744B6C4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075" y="1781940"/>
            <a:ext cx="2145485" cy="217404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3DAB562-B8AC-2F26-E0E9-161582DE7B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236" y="4288131"/>
            <a:ext cx="1771750" cy="208923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03B2A6-E14E-92AC-6CF9-11046C952FF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279" y="1781940"/>
            <a:ext cx="2385417" cy="22154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7968E47-A2B2-AA11-1E0E-6A232B7EB9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11" name="Gráfico 7">
            <a:extLst>
              <a:ext uri="{FF2B5EF4-FFF2-40B4-BE49-F238E27FC236}">
                <a16:creationId xmlns:a16="http://schemas.microsoft.com/office/drawing/2014/main" id="{8512C9DD-235D-70EE-0F0D-8BC9451FA7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3F351442-8960-6651-DD4A-DBBDFAA00633}"/>
              </a:ext>
            </a:extLst>
          </p:cNvPr>
          <p:cNvSpPr/>
          <p:nvPr/>
        </p:nvSpPr>
        <p:spPr>
          <a:xfrm>
            <a:off x="1243584" y="628449"/>
            <a:ext cx="9217152" cy="10488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ENTREGA DE PRESENTES DEBANHI </a:t>
            </a:r>
          </a:p>
          <a:p>
            <a:pPr algn="ctr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1500 ESPEJOS, 1500 TARJETAS Y 1500 LIMAS DE UÑAS CON NUMEROS DE TELEFONO  DE EMERGENCIA PARA MUJERES QUE SEAN VICTIMAS DE CUALQUIER TIPO DE VIOLENCIA. </a:t>
            </a:r>
          </a:p>
          <a:p>
            <a:pPr algn="ctr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47140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3165088-0CFF-14F3-8D7D-4AF7D0A30A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95529"/>
            <a:ext cx="5678101" cy="58247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FD68683-2332-3DF8-C8B8-8E610BEF0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4" name="Gráfico 7">
            <a:extLst>
              <a:ext uri="{FF2B5EF4-FFF2-40B4-BE49-F238E27FC236}">
                <a16:creationId xmlns:a16="http://schemas.microsoft.com/office/drawing/2014/main" id="{A61B2BF8-833B-C4FF-4186-4B28A3017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5A4177-B044-8B41-4826-3B535AAB52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70" y="795529"/>
            <a:ext cx="5678101" cy="582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2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1E0C207-D541-64F0-CE52-BBF5A32AC4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172644"/>
              </p:ext>
            </p:extLst>
          </p:nvPr>
        </p:nvGraphicFramePr>
        <p:xfrm>
          <a:off x="600456" y="886968"/>
          <a:ext cx="5084064" cy="5285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B1088D87-D7BE-F368-1A7C-577C332C9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556325"/>
              </p:ext>
            </p:extLst>
          </p:nvPr>
        </p:nvGraphicFramePr>
        <p:xfrm>
          <a:off x="6355080" y="932253"/>
          <a:ext cx="5084064" cy="5505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D481AF8A-F014-0BCD-BA0B-23AB65EA9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pic>
        <p:nvPicPr>
          <p:cNvPr id="6" name="Gráfico 7">
            <a:extLst>
              <a:ext uri="{FF2B5EF4-FFF2-40B4-BE49-F238E27FC236}">
                <a16:creationId xmlns:a16="http://schemas.microsoft.com/office/drawing/2014/main" id="{BB3BAB6E-0E81-4B82-C696-5E1700DAF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43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7">
            <a:extLst>
              <a:ext uri="{FF2B5EF4-FFF2-40B4-BE49-F238E27FC236}">
                <a16:creationId xmlns:a16="http://schemas.microsoft.com/office/drawing/2014/main" id="{5A2FCC51-61CB-CC91-1150-28BA83BF4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4562" y="54644"/>
            <a:ext cx="3099574" cy="64944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BA1C14E-2B3C-4A89-1892-18AFB5879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597" y="73151"/>
            <a:ext cx="2502833" cy="859102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A8890D9-E050-15F8-BFE0-24866B7F1BFD}"/>
              </a:ext>
            </a:extLst>
          </p:cNvPr>
          <p:cNvSpPr/>
          <p:nvPr/>
        </p:nvSpPr>
        <p:spPr>
          <a:xfrm>
            <a:off x="685800" y="795528"/>
            <a:ext cx="10698480" cy="54406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COLABORACIÓN  INTERISTITUCIONAL </a:t>
            </a:r>
          </a:p>
          <a:p>
            <a:pPr algn="ctr"/>
            <a:endParaRPr lang="es-MX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/>
              <a:t>DIRECCIÓN GENERAL DE ASUNTOS JURIDICOS Y DE GOBIERNO- ALCALDIA GAM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/>
              <a:t>DIRECCION EJECUTIVA DE COMUNICACIÓN SOCIAL -ALCALDIA GAM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/>
              <a:t>DIRECCION EJECUTIVA DE JUSTICIA CIVICA CDMX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/>
              <a:t>LUNAS  GAM (UNIDADES TERRITORIALES DE ATENCIÓN Y PREVENCIÓN DE LA VIOLENCIA DE  GENERO DE LA SECRETARIA DE LAS MUJERES.</a:t>
            </a:r>
            <a:r>
              <a:rPr lang="es-MX" b="0" i="0" dirty="0">
                <a:solidFill>
                  <a:srgbClr val="474747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MX" b="0" i="0" dirty="0">
              <a:solidFill>
                <a:srgbClr val="474747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/>
              <a:t>SUBDIRECCÓN DE PREVENCIÓN DEL DELITO -ALCALDIA GAM </a:t>
            </a:r>
          </a:p>
          <a:p>
            <a:pPr algn="ctr"/>
            <a:endParaRPr lang="es-MX" dirty="0"/>
          </a:p>
          <a:p>
            <a:pPr algn="ctr"/>
            <a:r>
              <a:rPr lang="es-MX" dirty="0"/>
              <a:t>* JUD DE GENERO -ALCALDIA GAM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51202592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Personalizado 2">
      <a:dk1>
        <a:srgbClr val="C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C00000"/>
      </a:folHlink>
    </a:clrScheme>
    <a:fontScheme name="Marco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18018</TotalTime>
  <Words>630</Words>
  <Application>Microsoft Office PowerPoint</Application>
  <PresentationFormat>Panorámica</PresentationFormat>
  <Paragraphs>230</Paragraphs>
  <Slides>16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Aharoni</vt:lpstr>
      <vt:lpstr>Arial</vt:lpstr>
      <vt:lpstr>Arial Narrow</vt:lpstr>
      <vt:lpstr>Calibri</vt:lpstr>
      <vt:lpstr>Corbel</vt:lpstr>
      <vt:lpstr>Wingdings 2</vt:lpstr>
      <vt:lpstr>Marco</vt:lpstr>
      <vt:lpstr>Presentación de PowerPoint</vt:lpstr>
      <vt:lpstr>Presentación de PowerPoint</vt:lpstr>
      <vt:lpstr>Presentación de PowerPoint</vt:lpstr>
      <vt:lpstr>                  D.T 9  DESARROLLO  SOCIAL. COL. LOMA LA PALMA COL. AHUEHUETES COL COCOYOTES COL EL CARMEN COL . CASTILLO CHICO Y CASTILLO GRANDE 1500  DIPTICOS  INFORMATIVOS  350  CARTELES  32 ASESORIAS .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DT. 2 DESARROLLO SOCIAL  COL. PUEBLO SAN JUAN DE ARAGON  COL.  SAN JUAN DE ARAGON  1 RA SECCION  COL. SAN JUAN DE ARAGON 2 DA SECCION    SE ENTREGARON 1500 DIPTICOS INFORMATIVOS DE CASA EN CASA   SE COLOCARON 330  CARTELES   SE OTORGARON 17 ASESORIAS  </vt:lpstr>
      <vt:lpstr>    DT.  1 DESARROLLO SOCIAL.  COL. PUEBLO SAN JUAN DE ARAGON  COL.  SAN JUAN DE ARAGON  1 RA SECCION  COL. SAN JUAN DE ARAGON 2 DA SECCION    SE ENTREGARON 1500 DIPTICOS INFORMATIVOS DE CASA EN CASA   SE COLOCARON 380 CARTELES   SE OTORGARON 26 ASESORIAS 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J.U.D.  DESARROLLO SOCIAL</dc:title>
  <dc:creator>Personal</dc:creator>
  <cp:lastModifiedBy>Personal</cp:lastModifiedBy>
  <cp:revision>1377</cp:revision>
  <dcterms:created xsi:type="dcterms:W3CDTF">2021-10-04T18:29:06Z</dcterms:created>
  <dcterms:modified xsi:type="dcterms:W3CDTF">2024-08-20T16:52:21Z</dcterms:modified>
</cp:coreProperties>
</file>